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a1784be6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a1784be6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6a1784be68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6a1784be68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6a1784be68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6a1784be68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a1784be68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a1784be68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6a1784be6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6a1784be6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6a1784be68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6a1784be68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a1784be6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6a1784be6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6a1784be6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6a1784be6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6a1784be6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6a1784be6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6a1784be6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6a1784be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a1784be6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6a1784be6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6a1784be6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6a1784be6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arxiv.org/abs/1611.04135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hyperlink" Target="https://arxiv.org/abs/2012.08387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raw.githubusercontent.com/mlresearch/v235/main/assets/altmeyer24a/altmeyer24a.pdf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computer.org/csdl/proceedings-article/icse-seis/2023/226100a150/1OH5NIR42L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spreadsheets/d/16MkuS-upEQxkAj-poZO5ggPqmu_UIDbwi7HWS3-21HE/edit?gid=779798663#gid=779798663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ieeexplore.ieee.org/document/10859219" TargetMode="External"/><Relationship Id="rId6" Type="http://schemas.openxmlformats.org/officeDocument/2006/relationships/hyperlink" Target="https://archives.ismir.net/ismir2020/paper/000137.pdf" TargetMode="External"/><Relationship Id="rId7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makes for valid insights?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Cynthia Liem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hardly ever talk about validity and quality of data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>
            <a:off x="3419300" y="4531850"/>
            <a:ext cx="1882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Wu &amp; Zhang 2016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0725" y="1193550"/>
            <a:ext cx="4602319" cy="33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 details and randomization matters 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148" y="1241625"/>
            <a:ext cx="6670352" cy="33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/>
        </p:nvSpPr>
        <p:spPr>
          <a:xfrm>
            <a:off x="3048475" y="4553800"/>
            <a:ext cx="3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Liem &amp; Panichella 2020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Hypes and incentives are detrimental to academic rigor</a:t>
            </a: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2420700" y="4655300"/>
            <a:ext cx="416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Altmeyer, Demetriou, Bartlett &amp; Liem 2024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0700" y="1494350"/>
            <a:ext cx="4017399" cy="323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do?</a:t>
            </a:r>
            <a:endParaRPr/>
          </a:p>
        </p:txBody>
      </p:sp>
      <p:sp>
        <p:nvSpPr>
          <p:cNvPr id="140" name="Google Shape;140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 really think our academic publication model has stretched beyond its limits, and needs considerable revision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we create spaces incentivizing reflection and learning, while still upholding forms of quality control? (</a:t>
            </a:r>
            <a:r>
              <a:rPr lang="en" u="sng">
                <a:solidFill>
                  <a:schemeClr val="hlink"/>
                </a:solidFill>
                <a:hlinkClick r:id="rId3"/>
              </a:rPr>
              <a:t>can we draw inspiration from open-source software development?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we more explicitly teach our students awareness of different methodological schools of thought and questions of data/ground truth quality?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we slow down?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Data-driven / ML-based work has become very popular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Good news for us, right?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does the common way in which we perform research meet the needs we encounter in broader society?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do the current trends allow for us to sufficiently consider academic rigor?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Methodological schools of thought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198" y="1064575"/>
            <a:ext cx="6157300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used to this</a:t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52475"/>
            <a:ext cx="6858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We are used to this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52475"/>
            <a:ext cx="6858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what about this?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52475"/>
            <a:ext cx="6858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But what about this?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52475"/>
            <a:ext cx="6858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But what about this?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152475"/>
            <a:ext cx="6858000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hardly ever talk about validity and quality of data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way we typically acquire and annotate data would not meet social science standards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Dataset annotation protocols are often incompletely and poorly documented (</a:t>
            </a:r>
            <a:r>
              <a:rPr lang="en" u="sng">
                <a:solidFill>
                  <a:schemeClr val="hlink"/>
                </a:solidFill>
                <a:hlinkClick r:id="rId3"/>
              </a:rPr>
              <a:t>work-in-progress</a:t>
            </a:r>
            <a:r>
              <a:rPr lang="en"/>
              <a:t> of current research project group)</a:t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1175" y="2709625"/>
            <a:ext cx="4671123" cy="20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4114325" y="4703625"/>
            <a:ext cx="407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5"/>
              </a:rPr>
              <a:t>Liem, Taşcılar &amp; Demetriou 2024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112" name="Google Shape;112;p21"/>
          <p:cNvSpPr txBox="1"/>
          <p:nvPr/>
        </p:nvSpPr>
        <p:spPr>
          <a:xfrm>
            <a:off x="359250" y="4703625"/>
            <a:ext cx="3537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6"/>
              </a:rPr>
              <a:t>Liem &amp; Mostert 2020</a:t>
            </a:r>
            <a:r>
              <a:rPr lang="en" sz="1500">
                <a:solidFill>
                  <a:schemeClr val="dk2"/>
                </a:solidFill>
              </a:rPr>
              <a:t> </a:t>
            </a:r>
            <a:endParaRPr sz="1500">
              <a:solidFill>
                <a:schemeClr val="dk2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2737601"/>
            <a:ext cx="3441450" cy="1982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