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9884c3b7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69884c3b7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9884c3b7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69884c3b7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9884c3b7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9884c3b7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97afc93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697afc93b1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97afc93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697afc93b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97afc93b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697afc93b1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97afc93b1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697afc93b1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97afc93b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697afc93b1_0_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97afc93b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697afc93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9884c3b7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9884c3b7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Metascience for Machine Learning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problem and what do we need to do?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should we do? 			What am I doing?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152475"/>
            <a:ext cx="407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ways to bring these issues to a broad audience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Educate (BSc…. to professor)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Facilitate, encourage, teach how to do  research about the scientific process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Write position papers to discuss metascientific issues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Develop Technology to help us get better at doing science in 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Have a clear message: grow the community!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Find resources to continue beyond 2025…</a:t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4759200" y="1228675"/>
            <a:ext cx="407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Podcast!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Teach </a:t>
            </a:r>
            <a:r>
              <a:rPr lang="en-GB"/>
              <a:t>scientific process in all BSc and MSc courses that I teach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Handbook </a:t>
            </a:r>
            <a:r>
              <a:rPr lang="en-GB"/>
              <a:t>with guidelines on how to facilitate scientific process in interdisciplinary setting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ConfFlow : </a:t>
            </a:r>
            <a:r>
              <a:rPr b="1" lang="en-GB"/>
              <a:t>T</a:t>
            </a:r>
            <a:r>
              <a:rPr b="1" lang="en-GB"/>
              <a:t>ool</a:t>
            </a:r>
            <a:r>
              <a:rPr lang="en-GB"/>
              <a:t> to help conference-goers to browse other conference goers and their research interests.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Write </a:t>
            </a:r>
            <a:r>
              <a:rPr b="1" lang="en-GB"/>
              <a:t>position papers</a:t>
            </a:r>
            <a:r>
              <a:rPr lang="en-GB"/>
              <a:t> to discuss metascientific issues on how we approach research (e.g. reproducibility, SCRAN method)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Develop technology</a:t>
            </a:r>
            <a:r>
              <a:rPr lang="en-GB"/>
              <a:t> to support researchers to find each other and have better outcomes.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Encouraging critical </a:t>
            </a:r>
            <a:r>
              <a:rPr b="1" lang="en-GB"/>
              <a:t>thinking</a:t>
            </a:r>
            <a:r>
              <a:rPr lang="en-GB"/>
              <a:t> (Lab Talks, Coffee Talks)  in PhD and Postdocs in PRCVHOMI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Initiating the new movement called </a:t>
            </a:r>
            <a:r>
              <a:rPr b="1" lang="en-GB"/>
              <a:t>Metascience for Machine Learning!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Good science is about embedding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1700425" y="1152475"/>
            <a:ext cx="5475000" cy="4020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2088175" y="1518475"/>
            <a:ext cx="4699500" cy="3340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2721175" y="1995700"/>
            <a:ext cx="3499800" cy="249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3281300" y="2396725"/>
            <a:ext cx="2402700" cy="180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3795025" y="2853925"/>
            <a:ext cx="1352100" cy="88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Science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7279800" y="2085850"/>
            <a:ext cx="19884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Local embedding (group, teaching)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74" name="Google Shape;74;p15"/>
          <p:cNvCxnSpPr/>
          <p:nvPr/>
        </p:nvCxnSpPr>
        <p:spPr>
          <a:xfrm flipH="1">
            <a:off x="5398975" y="2578975"/>
            <a:ext cx="1829400" cy="59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" name="Google Shape;75;p15"/>
          <p:cNvSpPr txBox="1"/>
          <p:nvPr/>
        </p:nvSpPr>
        <p:spPr>
          <a:xfrm>
            <a:off x="7066050" y="1518475"/>
            <a:ext cx="19884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National embedding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76" name="Google Shape;76;p15"/>
          <p:cNvCxnSpPr/>
          <p:nvPr/>
        </p:nvCxnSpPr>
        <p:spPr>
          <a:xfrm flipH="1">
            <a:off x="5650825" y="1979350"/>
            <a:ext cx="1325700" cy="70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" name="Google Shape;77;p15"/>
          <p:cNvSpPr txBox="1"/>
          <p:nvPr/>
        </p:nvSpPr>
        <p:spPr>
          <a:xfrm>
            <a:off x="6598650" y="1017725"/>
            <a:ext cx="2923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International embedding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78" name="Google Shape;78;p15"/>
          <p:cNvCxnSpPr/>
          <p:nvPr/>
        </p:nvCxnSpPr>
        <p:spPr>
          <a:xfrm flipH="1">
            <a:off x="5650850" y="1445550"/>
            <a:ext cx="1199700" cy="5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5"/>
          <p:cNvSpPr txBox="1"/>
          <p:nvPr/>
        </p:nvSpPr>
        <p:spPr>
          <a:xfrm>
            <a:off x="5591200" y="618625"/>
            <a:ext cx="29994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Career success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80" name="Google Shape;80;p15"/>
          <p:cNvCxnSpPr/>
          <p:nvPr/>
        </p:nvCxnSpPr>
        <p:spPr>
          <a:xfrm flipH="1">
            <a:off x="5478400" y="1240075"/>
            <a:ext cx="676200" cy="27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/>
              <a:t>What is Metascience?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177" y="1369219"/>
            <a:ext cx="8037646" cy="2602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/>
              <a:t>Metascience for Machine Learning	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Meta science for ML refers to activities that describe the </a:t>
            </a:r>
            <a:r>
              <a:rPr b="1" i="1" lang="en-GB"/>
              <a:t>process 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of doing science. What and where is the process? This could span</a:t>
            </a:r>
            <a:r>
              <a:rPr lang="en-GB"/>
              <a:t> 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multiple levels of granularity from…</a:t>
            </a:r>
            <a:endParaRPr/>
          </a:p>
          <a:p>
            <a:pPr indent="-254000" lvl="0" marL="254000" rtl="0" algn="l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…research design methodology across one or more projects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rtl="0" algn="l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… to how we educate the next generation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rtl="0" algn="l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… to how we organise scientific connection and collaboration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rtl="0" algn="l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… to reward structures to enable good scientific practice.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/>
              <a:t>ML is the How vs. the Why? 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628650" y="3705778"/>
            <a:ext cx="78867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This identity crisis has led fractures in the </a:t>
            </a:r>
            <a:r>
              <a:rPr lang="en-GB"/>
              <a:t>community :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-GB"/>
              <a:t>What is a good research process for scientific engineers / engineering scientists?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775" y="1369225"/>
            <a:ext cx="5408625" cy="2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5014500" y="2981875"/>
            <a:ext cx="3883500" cy="19479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type="title"/>
          </p:nvPr>
        </p:nvSpPr>
        <p:spPr>
          <a:xfrm>
            <a:off x="471500" y="205375"/>
            <a:ext cx="8387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/>
              <a:t>Science and Society is suffering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4824" y="1343953"/>
            <a:ext cx="3385400" cy="14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3970" y="3441600"/>
            <a:ext cx="2707128" cy="14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471500" y="1026925"/>
            <a:ext cx="3883500" cy="38121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5">
            <a:alphaModFix/>
          </a:blip>
          <a:srcRect b="44570" l="0" r="0" t="0"/>
          <a:stretch/>
        </p:blipFill>
        <p:spPr>
          <a:xfrm>
            <a:off x="576300" y="1478901"/>
            <a:ext cx="3451375" cy="9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6">
            <a:alphaModFix/>
          </a:blip>
          <a:srcRect b="14405" l="0" r="0" t="0"/>
          <a:stretch/>
        </p:blipFill>
        <p:spPr>
          <a:xfrm>
            <a:off x="1145150" y="2571663"/>
            <a:ext cx="2838724" cy="219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657800" y="1026925"/>
            <a:ext cx="36972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0000FF"/>
                </a:solidFill>
              </a:rPr>
              <a:t>Posthoc fixes; data, model, consequences not considered at paper writing time.</a:t>
            </a:r>
            <a:endParaRPr b="1" sz="1300">
              <a:solidFill>
                <a:srgbClr val="0000FF"/>
              </a:solidFill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5014500" y="951175"/>
            <a:ext cx="3883500" cy="19479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4921350" y="951175"/>
            <a:ext cx="38835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0000FF"/>
                </a:solidFill>
              </a:rPr>
              <a:t>Review process dictates ML research process</a:t>
            </a:r>
            <a:endParaRPr b="1" sz="1300">
              <a:solidFill>
                <a:srgbClr val="0000FF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5107650" y="2934300"/>
            <a:ext cx="36972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0000FF"/>
                </a:solidFill>
              </a:rPr>
              <a:t>Ethics Statements as posthoc lipservice?</a:t>
            </a:r>
            <a:endParaRPr b="1" sz="13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/>
              <a:t>New scientific methods are needed!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1369225"/>
            <a:ext cx="3431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Borrowing methodologies from other disciplines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E.g. Statistics, Social Science, Neuroscience…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020764"/>
            <a:ext cx="4257698" cy="130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9651" y="2372662"/>
            <a:ext cx="4390047" cy="258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Machine Learning is becoming more interdisciplinary</a:t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Rise of LLMs pushes us closer to human-like black box models but with increasingly human-like conversational properties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Understanding the development (and evaluation) of LLMS needs different research </a:t>
            </a:r>
            <a:r>
              <a:rPr lang="en-GB"/>
              <a:t>processes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Alot of flawed ML research design could have been resolved by borrowing tried and tested research processes from other disciplines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Interdisciplinary ML teams make for better research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Facilitate and nurture interdisciplinary collaborations as part of a larger scientific optimization process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should we do? 				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407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Find ways to bring these issues to a broad audience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Educate (BSc…. to professor)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Facilitate, encourage, teach how to do  research about the scientific process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Write position papers to discuss metascientific issues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Develop Technology to help us get better at doing science in 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Have a clear message: grow the community!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Find resources to continue beyond 2025…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Change the international narrative (e.g. datasets and Benchmarks)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