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0" r:id="rId3"/>
    <p:sldId id="329" r:id="rId4"/>
    <p:sldId id="330" r:id="rId5"/>
    <p:sldId id="297" r:id="rId6"/>
    <p:sldId id="292" r:id="rId7"/>
    <p:sldId id="294" r:id="rId8"/>
    <p:sldId id="293" r:id="rId9"/>
    <p:sldId id="296" r:id="rId10"/>
    <p:sldId id="331" r:id="rId11"/>
    <p:sldId id="295" r:id="rId12"/>
    <p:sldId id="33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3FCE4-37F2-4E09-9039-D549F01EF405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C9084-726E-444F-A0E9-6E1CFE9217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0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you familiar with any of those names?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141F1-DFE6-44AB-881F-C7A9BB126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3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difference between scientific knowledge and other kinds of knowledge?</a:t>
            </a:r>
          </a:p>
          <a:p>
            <a:r>
              <a:rPr lang="en-US" dirty="0"/>
              <a:t>Big philosophical debate how to demarcate these knowledges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141F1-DFE6-44AB-881F-C7A9BB126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65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6667-97DD-A874-88CA-C0EDC8DAC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EFE0E-6E02-F2D7-BB0E-51E924B4D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E40A3-78FE-F6AF-068D-47791B41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0DC12-8CC9-B131-D837-795B6C87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E3E8-38C1-6A75-5236-1FC73E78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28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9986-768D-C60C-35B0-040BAF1F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EF213-836A-5973-404C-9E4D6D53B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79ABB-7A39-D7CD-723C-ECB178B5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27230-A73B-DBDF-40C4-5D1BE6E0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2C6A-5E3E-E440-D39B-0A94AC3D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70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48072-7A2A-B313-E3F8-D08EEE97E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D9478-7317-29BF-F834-203C69FCD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20874-41D6-B44D-4AE5-B3EBCE76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D36FD-61B7-4D48-6D1A-3FD70BAB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D1703-C348-2C6A-2917-807D11D6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9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63CC-B0CA-646F-9737-CDBB3631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D4805-240D-86A4-6F61-3D4A25F7C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0AE6B-D428-2A26-5B72-4D017476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3B547-D5B0-79DC-C073-190227F3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D85DB-6B34-068B-9CE2-9DDD4548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23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D514-2BC6-9748-6F63-1063E68A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B848-7C3E-C989-BEEA-66E4CE06E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E1E63-71C1-0F78-54E1-11638FA0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13884-1D2F-E9B9-EA73-3292892C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3BB05-2276-DFE4-5B00-6DD92400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51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F5EC-9270-7EED-ECBF-820B92A4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524C1-B284-7B2E-B344-B49FCFE57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659CA-7A5B-4B25-B806-6A7F9CAA8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77E42-54E9-F24B-6EEA-FCC295B2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46665-05F2-B920-D996-B1007DCC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5FDC9-871B-9A90-8E1B-FE5DC586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39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4B9A-98FA-016E-C974-A1766FD7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1A632-B312-E8D4-CEDB-990BA295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5F999-D04A-46CE-D7FD-347B465B5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8D08E-228F-8D28-352C-6C4821BCD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8545E-B0B7-8E56-05DE-8B47A92BF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138AF-0D63-B179-4093-01C017C6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084C7-1DA0-1930-ECD8-5ECA0FD1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0304D-AC33-D162-BE7D-7FB8EC1B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2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1816-DAA0-673B-236E-CD8709E8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EAD59-5BF1-EFE0-5FBC-39921D1B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7B997-888D-4CE6-7BBF-6C41BF5B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1DC23-2EAA-BC02-12E8-17B01B31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67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AA615-4324-DD59-4633-95C81BE8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02187-0EC9-87EE-CA63-8E6C10E9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8325E-C61F-7001-2FFB-73535FC8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57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4228-9C19-3A37-6E9A-25295C39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E8BF7-A764-50BB-97E8-8264754C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2DE25-05C4-9D21-6EE8-D9CD22B04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A97C1-BC01-CAF2-20B1-6138B746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C96C0-858A-9F84-338C-2ADD7C64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07591-0314-7D43-BF3A-9DE07889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1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909F-8CCF-83EF-F253-8C16061F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B2D94-97F9-DC95-2825-6991FA644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E5413-C29E-8078-B93E-22D72DDE5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26650-C824-B67B-AC1B-98C70591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D349C-39FB-4312-0879-3FEB6976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2041F-3CEA-BF4A-C79C-87C156BA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96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210E01-3D6F-4894-F930-A847FA9E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29B3-C5DE-77C2-3046-3EF9DA60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CD63A-32F5-EE7D-E739-AD383B6A2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33AD-BE40-4EE4-8446-8842E5561820}" type="datetimeFigureOut">
              <a:rPr lang="nl-NL" smtClean="0"/>
              <a:t>8-12-2025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7DCB6-C026-0100-0156-0FAB4B5F9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EB451-ECC5-3ADF-5789-CFC95F259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6D40-E8E7-489D-8FCF-1A88382ED5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68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 title="Flowing white liquid">
            <a:hlinkClick r:id="" action="ppaction://media"/>
            <a:extLst>
              <a:ext uri="{FF2B5EF4-FFF2-40B4-BE49-F238E27FC236}">
                <a16:creationId xmlns:a16="http://schemas.microsoft.com/office/drawing/2014/main" id="{7879CE03-3925-0104-F3FB-B98C1BF92B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EFAC4-D6D2-A23B-4626-CBC4E2FEE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0" y="1008993"/>
            <a:ext cx="7132335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4500" dirty="0">
                <a:ea typeface="Calibri Light"/>
                <a:cs typeface="Calibri Light"/>
              </a:rPr>
              <a:t>Philosophy of Science as a Tool for Scientific Practice</a:t>
            </a:r>
            <a:endParaRPr lang="en-US" sz="4500" i="1" dirty="0"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F8099-164A-7AB3-599C-F8138047F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l"/>
            <a:r>
              <a:rPr lang="nl-NL" dirty="0">
                <a:ea typeface="Calibri"/>
                <a:cs typeface="Calibri"/>
              </a:rPr>
              <a:t>Abigail Nieves Delgado</a:t>
            </a:r>
          </a:p>
          <a:p>
            <a:pPr algn="l"/>
            <a:r>
              <a:rPr lang="nl-NL" dirty="0" err="1">
                <a:ea typeface="Calibri"/>
                <a:cs typeface="Calibri"/>
              </a:rPr>
              <a:t>Associate</a:t>
            </a:r>
            <a:r>
              <a:rPr lang="nl-NL" dirty="0">
                <a:ea typeface="Calibri"/>
                <a:cs typeface="Calibri"/>
              </a:rPr>
              <a:t> Professor History </a:t>
            </a:r>
            <a:r>
              <a:rPr lang="nl-NL" dirty="0" err="1">
                <a:ea typeface="Calibri"/>
                <a:cs typeface="Calibri"/>
              </a:rPr>
              <a:t>and</a:t>
            </a:r>
            <a:r>
              <a:rPr lang="nl-NL" dirty="0">
                <a:ea typeface="Calibri"/>
                <a:cs typeface="Calibri"/>
              </a:rPr>
              <a:t> </a:t>
            </a:r>
            <a:r>
              <a:rPr lang="nl-NL" dirty="0" err="1">
                <a:ea typeface="Calibri"/>
                <a:cs typeface="Calibri"/>
              </a:rPr>
              <a:t>Philosophy</a:t>
            </a:r>
            <a:r>
              <a:rPr lang="nl-NL" dirty="0">
                <a:ea typeface="Calibri"/>
                <a:cs typeface="Calibri"/>
              </a:rPr>
              <a:t> of </a:t>
            </a:r>
            <a:r>
              <a:rPr lang="nl-NL" dirty="0" err="1">
                <a:ea typeface="Calibri"/>
                <a:cs typeface="Calibri"/>
              </a:rPr>
              <a:t>the</a:t>
            </a:r>
            <a:r>
              <a:rPr lang="nl-NL" dirty="0">
                <a:ea typeface="Calibri"/>
                <a:cs typeface="Calibri"/>
              </a:rPr>
              <a:t> Life Sciences</a:t>
            </a:r>
          </a:p>
          <a:p>
            <a:pPr algn="l"/>
            <a:r>
              <a:rPr lang="nl-NL" dirty="0">
                <a:ea typeface="Calibri"/>
                <a:cs typeface="Calibri"/>
              </a:rPr>
              <a:t>December 5, 2025</a:t>
            </a:r>
          </a:p>
          <a:p>
            <a:pPr algn="l"/>
            <a:r>
              <a:rPr lang="en-US" i="1" dirty="0">
                <a:ea typeface="Calibri"/>
                <a:cs typeface="Calibri"/>
              </a:rPr>
              <a:t>Third Metascience for Machine Learning Workshop, TU Delft</a:t>
            </a:r>
            <a:endParaRPr lang="nl-NL" i="1" dirty="0"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966AB-BF27-6641-23D3-42FAAAC1C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7" y="5084701"/>
            <a:ext cx="4105664" cy="16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C0FB-05AC-4F12-A63A-A16368690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529"/>
            <a:ext cx="5916561" cy="4025434"/>
          </a:xfrm>
        </p:spPr>
        <p:txBody>
          <a:bodyPr>
            <a:normAutofit/>
          </a:bodyPr>
          <a:lstStyle/>
          <a:p>
            <a:r>
              <a:rPr lang="en-US" sz="2200" dirty="0"/>
              <a:t>Studies the emergence of systematic knowledge (</a:t>
            </a:r>
            <a:r>
              <a:rPr lang="en-US" sz="2200" dirty="0" err="1"/>
              <a:t>Daston</a:t>
            </a:r>
            <a:r>
              <a:rPr lang="en-US" sz="2200" dirty="0"/>
              <a:t> 2001)</a:t>
            </a:r>
          </a:p>
          <a:p>
            <a:r>
              <a:rPr lang="en-US" sz="2200" dirty="0"/>
              <a:t>Became institutionalized in the 20</a:t>
            </a:r>
            <a:r>
              <a:rPr lang="en-US" sz="2200" baseline="30000" dirty="0"/>
              <a:t>th</a:t>
            </a:r>
            <a:r>
              <a:rPr lang="en-US" sz="2200" dirty="0"/>
              <a:t> century</a:t>
            </a:r>
          </a:p>
          <a:p>
            <a:r>
              <a:rPr lang="en-US" sz="2200" dirty="0"/>
              <a:t>Early historiographies were progressive (past failures led to current success). In contrast historians try to understand scientific developments within their historical, political and social context. </a:t>
            </a:r>
          </a:p>
          <a:p>
            <a:r>
              <a:rPr lang="en-US" sz="2200" dirty="0"/>
              <a:t>Avoids presentism: understanding the past through ideas of the present.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962E2-C758-4334-BB9A-68EA8664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022" y="1519084"/>
            <a:ext cx="4750358" cy="3819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3CE882-FCAD-A802-5983-ADCBD423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ea typeface="Calibri Light"/>
                <a:cs typeface="Calibri Light"/>
              </a:rPr>
              <a:t>History of science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808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677E6-27EB-0050-38A5-A577234A2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E561-A228-4D10-0116-89DD58F2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636901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US" sz="5400" dirty="0">
                <a:ea typeface="Calibri Light"/>
                <a:cs typeface="Calibri Light"/>
              </a:rPr>
              <a:t>What can history and philosophy do for science?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A0891-8447-3105-EBA0-FD21D186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>
              <a:ea typeface="Calibri" panose="020F0502020204030204"/>
              <a:cs typeface="Calibri" panose="020F0502020204030204"/>
            </a:endParaRPr>
          </a:p>
          <a:p>
            <a:pPr marL="457200" indent="-457200"/>
            <a:endParaRPr lang="en-US" sz="2200">
              <a:latin typeface="Calibri"/>
              <a:ea typeface="Calibri" panose="020F0502020204030204"/>
              <a:cs typeface="Calibri"/>
            </a:endParaRPr>
          </a:p>
          <a:p>
            <a:pPr>
              <a:buNone/>
            </a:pPr>
            <a:endParaRPr lang="en-US" sz="22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2200">
              <a:latin typeface="Calibri" panose="020F0502020204030204"/>
              <a:ea typeface="Calibri"/>
              <a:cs typeface="Calibri" panose="020F0502020204030204"/>
            </a:endParaRPr>
          </a:p>
        </p:txBody>
      </p:sp>
      <p:pic>
        <p:nvPicPr>
          <p:cNvPr id="6" name="Picture 5" descr="A group of people protesting&#10;&#10;AI-generated content may be incorrect.">
            <a:extLst>
              <a:ext uri="{FF2B5EF4-FFF2-40B4-BE49-F238E27FC236}">
                <a16:creationId xmlns:a16="http://schemas.microsoft.com/office/drawing/2014/main" id="{C479898F-FB1B-15C9-F3C1-5296C8AE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61" r="3680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FC02A2-E119-B0CB-353D-98B6F78EC304}"/>
              </a:ext>
            </a:extLst>
          </p:cNvPr>
          <p:cNvSpPr txBox="1">
            <a:spLocks/>
          </p:cNvSpPr>
          <p:nvPr/>
        </p:nvSpPr>
        <p:spPr>
          <a:xfrm>
            <a:off x="724893" y="22237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200" dirty="0">
                <a:ea typeface="Calibri" panose="020F0502020204030204"/>
                <a:cs typeface="Calibri" panose="020F0502020204030204"/>
              </a:rPr>
              <a:t>To identify implicit assumptions in theories</a:t>
            </a:r>
          </a:p>
          <a:p>
            <a:pPr marL="342900" indent="-342900"/>
            <a:r>
              <a:rPr lang="en-US" sz="2200" dirty="0">
                <a:latin typeface="Calibri"/>
                <a:ea typeface="Calibri" panose="020F0502020204030204"/>
                <a:cs typeface="Calibri"/>
              </a:rPr>
              <a:t>For conceptual clarification (what is fitness, what is a species, what is a cause)</a:t>
            </a:r>
          </a:p>
          <a:p>
            <a:pPr marL="342900" indent="-342900"/>
            <a:r>
              <a:rPr lang="en-US" sz="2200" dirty="0">
                <a:latin typeface="Calibri"/>
                <a:ea typeface="Calibri" panose="020F0502020204030204"/>
                <a:cs typeface="Calibri"/>
              </a:rPr>
              <a:t>To identify epistemic and non-epistemic values or commitments </a:t>
            </a:r>
          </a:p>
          <a:p>
            <a:pPr marL="342900" indent="-342900"/>
            <a:r>
              <a:rPr lang="en-US" sz="2200" dirty="0">
                <a:latin typeface="Calibri"/>
                <a:ea typeface="Calibri" panose="020F0502020204030204"/>
                <a:cs typeface="Calibri"/>
              </a:rPr>
              <a:t>To understand the effects of such values in knowledge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marL="342900" indent="-342900"/>
            <a:r>
              <a:rPr lang="en-US" sz="2200" dirty="0">
                <a:latin typeface="Calibri"/>
                <a:ea typeface="Calibri" panose="020F0502020204030204"/>
                <a:cs typeface="Calibri"/>
              </a:rPr>
              <a:t>To generate new research questions</a:t>
            </a:r>
          </a:p>
          <a:p>
            <a:pPr marL="342900" indent="-342900"/>
            <a:endParaRPr lang="en-US" sz="2200" dirty="0">
              <a:latin typeface="Calibri"/>
              <a:ea typeface="Calibri" panose="020F0502020204030204"/>
              <a:cs typeface="Calibri"/>
            </a:endParaRPr>
          </a:p>
          <a:p>
            <a:pPr marL="342900" indent="-342900"/>
            <a:endParaRPr lang="en-US" sz="2200" dirty="0">
              <a:latin typeface="Calibri"/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sz="2200" dirty="0">
              <a:latin typeface="Calibri"/>
              <a:ea typeface="Calibri" panose="020F0502020204030204"/>
              <a:cs typeface="Calibri"/>
            </a:endParaRPr>
          </a:p>
          <a:p>
            <a:pPr marL="457200" indent="-457200"/>
            <a:endParaRPr lang="en-US" sz="2200" dirty="0">
              <a:latin typeface="Calibri"/>
              <a:ea typeface="Calibri" panose="020F0502020204030204"/>
              <a:cs typeface="Calibri"/>
            </a:endParaRPr>
          </a:p>
          <a:p>
            <a:pPr>
              <a:buNone/>
            </a:pPr>
            <a:endParaRPr lang="en-US" sz="22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Calibri"/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67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D512-097E-EF27-DCC3-20BAD0FD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Many thanks!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9C2D-6F94-8E4D-CE66-192DDC301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Calibri" panose="020F0502020204030204"/>
                <a:cs typeface="Calibri" panose="020F0502020204030204"/>
              </a:rPr>
              <a:t>  </a:t>
            </a: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62A4FCB-6DD5-B31B-7554-691C428D1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859" y="3207204"/>
            <a:ext cx="3249235" cy="3140832"/>
          </a:xfrm>
          <a:prstGeom prst="rect">
            <a:avLst/>
          </a:prstGeom>
        </p:spPr>
      </p:pic>
      <p:pic>
        <p:nvPicPr>
          <p:cNvPr id="5" name="Picture 4" descr="A logo of a university&#10;&#10;AI-generated content may be incorrect.">
            <a:extLst>
              <a:ext uri="{FF2B5EF4-FFF2-40B4-BE49-F238E27FC236}">
                <a16:creationId xmlns:a16="http://schemas.microsoft.com/office/drawing/2014/main" id="{9D723DB8-4C03-81C0-D6EE-F5C7882A5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72542"/>
            <a:ext cx="3823003" cy="1289958"/>
          </a:xfrm>
          <a:prstGeom prst="rect">
            <a:avLst/>
          </a:prstGeom>
        </p:spPr>
      </p:pic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A9D64E85-7C91-AE04-058D-4D44BDB3F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240" y="4530365"/>
            <a:ext cx="1804913" cy="1825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C23644-F3B6-E828-F11B-A760EBA17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76" y="2004049"/>
            <a:ext cx="7656286" cy="12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8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5CAD-1D11-B982-E84C-054DA750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19E01-2E4B-7B2A-25EE-D2DB4E6D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Philosophy of science</a:t>
            </a:r>
          </a:p>
          <a:p>
            <a:pPr marL="514350" indent="-514350">
              <a:buAutoNum type="arabicPeriod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History of science</a:t>
            </a:r>
          </a:p>
          <a:p>
            <a:pPr marL="514350" indent="-514350">
              <a:buAutoNum type="arabicPeriod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2 cases: FERET and Microbiome Research </a:t>
            </a:r>
            <a:endParaRPr lang="en-US" sz="20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E5154-3EA9-6440-1577-CF89A39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902" b="33741"/>
          <a:stretch>
            <a:fillRect/>
          </a:stretch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674006-08E4-AA94-1D23-BB6C4D243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18" b="7188"/>
          <a:stretch>
            <a:fillRect/>
          </a:stretch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523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3ABB6B-FAD9-4582-9E7E-4FF28B824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9" t="25376" r="11855" b="15412"/>
          <a:stretch/>
        </p:blipFill>
        <p:spPr>
          <a:xfrm>
            <a:off x="475352" y="1144229"/>
            <a:ext cx="11241296" cy="456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7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83477-046A-4569-BBE3-4FAD04757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036"/>
            <a:ext cx="10515600" cy="5608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Metaphysics: </a:t>
            </a:r>
            <a:r>
              <a:rPr lang="en-US" dirty="0"/>
              <a:t>Concerns aspects of reality that transcend experience, what kind of things there are. </a:t>
            </a:r>
          </a:p>
          <a:p>
            <a:pPr marL="0" indent="0">
              <a:buNone/>
            </a:pPr>
            <a:r>
              <a:rPr lang="en-US" u="sng" dirty="0"/>
              <a:t>Epistemology: </a:t>
            </a:r>
            <a:r>
              <a:rPr lang="en-US" dirty="0"/>
              <a:t>Concerns knowledge, how it is obtained, what is the difference between true knowledge and opinion. </a:t>
            </a:r>
          </a:p>
          <a:p>
            <a:pPr marL="0" indent="0">
              <a:buNone/>
            </a:pPr>
            <a:r>
              <a:rPr lang="en-US" u="sng" dirty="0"/>
              <a:t>Ethics</a:t>
            </a:r>
            <a:r>
              <a:rPr lang="en-US" dirty="0"/>
              <a:t>: Normativity that prescribes human behavior usually in terms of rights, obligations, benefits to society, fairness, or specific virtue.</a:t>
            </a:r>
          </a:p>
          <a:p>
            <a:pPr marL="0" indent="0">
              <a:buNone/>
            </a:pPr>
            <a:r>
              <a:rPr lang="en-US" u="sng" dirty="0"/>
              <a:t>Political philosophy</a:t>
            </a:r>
            <a:r>
              <a:rPr lang="en-US" dirty="0"/>
              <a:t>: “Philosophical reflection on how best to arrange our collective life - our political institutions and our social practices, such as our economic system and our pattern of family life” (Routledge Encyclopedia of Philosophy).</a:t>
            </a:r>
          </a:p>
          <a:p>
            <a:pPr marL="0" indent="0">
              <a:buNone/>
            </a:pPr>
            <a:r>
              <a:rPr lang="en-US" u="sng" dirty="0"/>
              <a:t>Logic</a:t>
            </a:r>
            <a:r>
              <a:rPr lang="en-US" dirty="0"/>
              <a:t>: Aims to distinguish good from bad reasoning by using symbols and logical rules. Premises must lead to logical conclusions.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2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3ABB6B-FAD9-4582-9E7E-4FF28B824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9" t="25376" r="11855" b="15412"/>
          <a:stretch/>
        </p:blipFill>
        <p:spPr>
          <a:xfrm>
            <a:off x="475352" y="1144229"/>
            <a:ext cx="11241296" cy="4569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097F3-682C-4900-93D2-54799C632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477" y="2828492"/>
            <a:ext cx="2298391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1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1800-9E3F-4E2D-E304-47EF00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Philosophy of science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EDBD-80C8-CD72-A925-5B117BDE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200" dirty="0">
                <a:ea typeface="Calibri" panose="020F0502020204030204"/>
                <a:cs typeface="Calibri" panose="020F0502020204030204"/>
              </a:rPr>
              <a:t>It studies science and its components, such as theories, models, laws of nature, empirical evidence and the relation of scientific knowledge to "truth". </a:t>
            </a:r>
            <a:endParaRPr lang="en-US" sz="2200" dirty="0">
              <a:latin typeface="Calibri"/>
              <a:ea typeface="Calibri" panose="020F0502020204030204"/>
              <a:cs typeface="Calibri"/>
            </a:endParaRPr>
          </a:p>
          <a:p>
            <a:pPr marL="457200" indent="-457200"/>
            <a:r>
              <a:rPr lang="en-US" sz="2200" dirty="0">
                <a:latin typeface="Calibri"/>
                <a:ea typeface="Calibri" panose="020F0502020204030204"/>
                <a:cs typeface="Calibri"/>
              </a:rPr>
              <a:t>Epistemology, metaphysics, logics and ethics.</a:t>
            </a:r>
          </a:p>
          <a:p>
            <a:pPr marL="457200" indent="-457200"/>
            <a:r>
              <a:rPr lang="en-US" sz="2200" dirty="0">
                <a:latin typeface="Calibri"/>
                <a:ea typeface="Calibri" panose="020F0502020204030204"/>
                <a:cs typeface="Calibri"/>
              </a:rPr>
              <a:t>Causality, realism, antirealism, truth, laws of nature...</a:t>
            </a:r>
          </a:p>
          <a:p>
            <a:pPr marL="457200" indent="-457200"/>
            <a:r>
              <a:rPr lang="en-US" sz="2200" dirty="0">
                <a:latin typeface="Calibri"/>
                <a:ea typeface="Calibri" panose="020F0502020204030204"/>
                <a:cs typeface="Calibri"/>
              </a:rPr>
              <a:t>How can we distinguish science from non-science or pseudoscience? What is scientific knowledge? What constitutes good evidence? </a:t>
            </a:r>
            <a:endParaRPr lang="en-US" dirty="0"/>
          </a:p>
          <a:p>
            <a:pPr marL="457200" indent="-457200"/>
            <a:endParaRPr lang="en-US" sz="2200">
              <a:ea typeface="Calibri"/>
              <a:cs typeface="Calibri"/>
            </a:endParaRPr>
          </a:p>
          <a:p>
            <a:pPr>
              <a:buNone/>
            </a:pPr>
            <a:endParaRPr lang="en-US" sz="22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22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person using a globe&#10;&#10;AI-generated content may be incorrect.">
            <a:extLst>
              <a:ext uri="{FF2B5EF4-FFF2-40B4-BE49-F238E27FC236}">
                <a16:creationId xmlns:a16="http://schemas.microsoft.com/office/drawing/2014/main" id="{8DE825D1-C1DC-8C58-91F3-57605E72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80" r="11597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2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C8E20-0F9C-1F6E-00BC-2A641C73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519A-D6EC-0EAA-6127-BBE3D724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Philosophy of science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C2B3-B0E8-76E9-5F4A-4159A88E9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i="1" dirty="0">
                <a:ea typeface="Calibri" panose="020F0502020204030204"/>
                <a:cs typeface="Calibri" panose="020F0502020204030204"/>
              </a:rPr>
              <a:t>From universal truth to situated knowledge</a:t>
            </a:r>
          </a:p>
          <a:p>
            <a:pPr marL="0" indent="0">
              <a:buNone/>
            </a:pPr>
            <a:endParaRPr lang="en-US" sz="2200" i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i="1" dirty="0">
                <a:ea typeface="Calibri" panose="020F0502020204030204"/>
                <a:cs typeface="Calibri" panose="020F0502020204030204"/>
              </a:rPr>
              <a:t>Situated knowledges are about communities, not about isolated individuals. The only way to find a larger vision is to be somewhere in particular (…) </a:t>
            </a:r>
          </a:p>
          <a:p>
            <a:pPr marL="0" indent="0">
              <a:buNone/>
            </a:pPr>
            <a:r>
              <a:rPr lang="en-US" sz="2200" i="1" dirty="0">
                <a:ea typeface="Calibri" panose="020F0502020204030204"/>
                <a:cs typeface="Calibri" panose="020F0502020204030204"/>
              </a:rPr>
              <a:t>Its images are not the products of escape and transcendence of limits (the view from above) but the joining of partial views and halting voices into a collective subject position</a:t>
            </a:r>
            <a:r>
              <a:rPr lang="en-US" sz="2200" dirty="0">
                <a:ea typeface="Calibri" panose="020F0502020204030204"/>
                <a:cs typeface="Calibri" panose="020F0502020204030204"/>
              </a:rPr>
              <a:t>. (Haraway 1988, 590)</a:t>
            </a:r>
            <a:endParaRPr lang="en-US" dirty="0"/>
          </a:p>
          <a:p>
            <a:pPr marL="457200" indent="-457200"/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marL="457200" indent="-457200"/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endParaRPr lang="en-US" sz="22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2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Donna Haraway - Kaótica libros">
            <a:extLst>
              <a:ext uri="{FF2B5EF4-FFF2-40B4-BE49-F238E27FC236}">
                <a16:creationId xmlns:a16="http://schemas.microsoft.com/office/drawing/2014/main" id="{29D6F88D-2605-BE87-8B5A-11511D7B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0A7C2-F762-637A-4E32-309431F61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8A8BD-13B5-81EC-9CD5-ECFE4696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Philosophy of science in practice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6745B-A15C-85D2-C108-BBC60D65C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200" dirty="0">
                <a:ea typeface="Calibri" panose="020F0502020204030204"/>
                <a:cs typeface="Calibri" panose="020F0502020204030204"/>
              </a:rPr>
              <a:t>Pays attention to how science is done in day to day (not idealized scenarios)</a:t>
            </a:r>
          </a:p>
          <a:p>
            <a:pPr marL="457200" indent="-457200"/>
            <a:r>
              <a:rPr lang="en-US" sz="2200" dirty="0">
                <a:ea typeface="Calibri" panose="020F0502020204030204"/>
                <a:cs typeface="Calibri" panose="020F0502020204030204"/>
              </a:rPr>
              <a:t>Relies on empirical data gathered through observation, surveys, interviews…</a:t>
            </a:r>
          </a:p>
          <a:p>
            <a:pPr marL="457200" indent="-457200"/>
            <a:r>
              <a:rPr lang="en-US" sz="2200" dirty="0">
                <a:ea typeface="Calibri" panose="020F0502020204030204"/>
                <a:cs typeface="Calibri" panose="020F0502020204030204"/>
              </a:rPr>
              <a:t>Acknowledges social actors and communities as important in defining scientific agreements in different disciplines: social epistemology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ea typeface="Calibri" panose="020F0502020204030204"/>
                <a:cs typeface="Calibri" panose="020F0502020204030204"/>
              </a:rPr>
              <a:t>Knowledge produced by groups of experts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ea typeface="Calibri" panose="020F0502020204030204"/>
                <a:cs typeface="Calibri" panose="020F0502020204030204"/>
              </a:rPr>
              <a:t>Groups of experts share theories, methods, practices and values</a:t>
            </a:r>
          </a:p>
          <a:p>
            <a:pPr marL="457200" indent="-457200"/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marL="457200" indent="-457200"/>
            <a:endParaRPr lang="en-US" sz="2200" dirty="0">
              <a:latin typeface="Calibri"/>
              <a:ea typeface="Calibri" panose="020F0502020204030204"/>
              <a:cs typeface="Calibri"/>
            </a:endParaRPr>
          </a:p>
          <a:p>
            <a:pPr>
              <a:buNone/>
            </a:pPr>
            <a:endParaRPr lang="en-US" sz="22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/>
              <a:ea typeface="Calibri"/>
              <a:cs typeface="Calibri" panose="020F0502020204030204"/>
            </a:endParaRPr>
          </a:p>
        </p:txBody>
      </p:sp>
      <p:pic>
        <p:nvPicPr>
          <p:cNvPr id="6" name="Picture 5" descr="A group of people protesting&#10;&#10;AI-generated content may be incorrect.">
            <a:extLst>
              <a:ext uri="{FF2B5EF4-FFF2-40B4-BE49-F238E27FC236}">
                <a16:creationId xmlns:a16="http://schemas.microsoft.com/office/drawing/2014/main" id="{3F662C55-3FF8-D3C1-7A33-2DBC3E51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61" r="3680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3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E1233-80CE-9A6C-DD95-EEA514AF0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3633-206A-0025-CED9-836A25541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ea typeface="Calibri Light"/>
                <a:cs typeface="Calibri Light"/>
              </a:rPr>
              <a:t>Philosophy of science in practice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6234-9407-0730-41BC-F5B03C28E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endParaRPr lang="en-US" sz="2200">
              <a:ea typeface="Calibri" panose="020F0502020204030204"/>
              <a:cs typeface="Calibri" panose="020F0502020204030204"/>
            </a:endParaRPr>
          </a:p>
          <a:p>
            <a:pPr marL="457200" indent="-457200"/>
            <a:endParaRPr lang="en-US" sz="2200">
              <a:latin typeface="Calibri"/>
              <a:ea typeface="Calibri" panose="020F0502020204030204"/>
              <a:cs typeface="Calibri"/>
            </a:endParaRPr>
          </a:p>
          <a:p>
            <a:pPr>
              <a:buNone/>
            </a:pPr>
            <a:endParaRPr lang="en-US" sz="22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2200">
              <a:latin typeface="Calibri" panose="020F0502020204030204"/>
              <a:ea typeface="Calibri"/>
              <a:cs typeface="Calibri" panose="020F0502020204030204"/>
            </a:endParaRPr>
          </a:p>
        </p:txBody>
      </p:sp>
      <p:pic>
        <p:nvPicPr>
          <p:cNvPr id="5" name="Picture 4" descr="A group of people with a cloud&#10;&#10;AI-generated content may be incorrect.">
            <a:extLst>
              <a:ext uri="{FF2B5EF4-FFF2-40B4-BE49-F238E27FC236}">
                <a16:creationId xmlns:a16="http://schemas.microsoft.com/office/drawing/2014/main" id="{CFF8BB00-FF93-98FF-8728-31795F10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9" y="1863574"/>
            <a:ext cx="5110541" cy="396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FF245E-B57F-4B5E-BF69-C16CDC127439}"/>
              </a:ext>
            </a:extLst>
          </p:cNvPr>
          <p:cNvSpPr txBox="1"/>
          <p:nvPr/>
        </p:nvSpPr>
        <p:spPr>
          <a:xfrm>
            <a:off x="5710815" y="2051854"/>
            <a:ext cx="5870662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200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ea typeface="Calibri"/>
                <a:cs typeface="Calibri"/>
              </a:rPr>
              <a:t>Investigates epistemic and non-epistemic values intrinsic to science</a:t>
            </a:r>
          </a:p>
          <a:p>
            <a:pPr marL="342900" indent="-342900">
              <a:buFont typeface="Arial"/>
              <a:buChar char="•"/>
            </a:pPr>
            <a:endParaRPr lang="en-US" sz="2200" b="1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>
                <a:ea typeface="Calibri"/>
                <a:cs typeface="Calibri"/>
              </a:rPr>
              <a:t>Epistemic values: </a:t>
            </a:r>
            <a:r>
              <a:rPr lang="en-US" sz="2200" dirty="0">
                <a:ea typeface="Calibri"/>
                <a:cs typeface="Calibri"/>
              </a:rPr>
              <a:t>simplicity vs complexity, reproducibility, coherence, clarity, completeness, empirical adequacy               N</a:t>
            </a:r>
            <a:r>
              <a:rPr lang="en-US" sz="2200" b="1" dirty="0">
                <a:ea typeface="Calibri" panose="020F0502020204030204"/>
                <a:cs typeface="Calibri" panose="020F0502020204030204"/>
              </a:rPr>
              <a:t>on-epistemic values:</a:t>
            </a:r>
            <a:r>
              <a:rPr lang="en-US" sz="2200" dirty="0">
                <a:ea typeface="Calibri" panose="020F0502020204030204"/>
                <a:cs typeface="Calibri" panose="020F0502020204030204"/>
              </a:rPr>
              <a:t>  equity, justice, marketability, translatability to applications, aesthetic values 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37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Widescreen</PresentationFormat>
  <Paragraphs>69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Philosophy of Science as a Tool for Scientific Practice</vt:lpstr>
      <vt:lpstr>Content</vt:lpstr>
      <vt:lpstr>PowerPoint Presentation</vt:lpstr>
      <vt:lpstr>PowerPoint Presentation</vt:lpstr>
      <vt:lpstr>PowerPoint Presentation</vt:lpstr>
      <vt:lpstr>Philosophy of science</vt:lpstr>
      <vt:lpstr>Philosophy of science</vt:lpstr>
      <vt:lpstr>Philosophy of science in practice</vt:lpstr>
      <vt:lpstr>Philosophy of science in practice</vt:lpstr>
      <vt:lpstr>History of science</vt:lpstr>
      <vt:lpstr>What can history and philosophy do for science?</vt:lpstr>
      <vt:lpstr>Many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of Science as a Tool for Scientific Practice</dc:title>
  <dc:creator>Nieves Delgado, A. (Abigail)</dc:creator>
  <cp:lastModifiedBy>Nieves Delgado, A. (Abigail)</cp:lastModifiedBy>
  <cp:revision>1</cp:revision>
  <dcterms:created xsi:type="dcterms:W3CDTF">2025-12-08T12:42:27Z</dcterms:created>
  <dcterms:modified xsi:type="dcterms:W3CDTF">2025-12-08T12:43:01Z</dcterms:modified>
</cp:coreProperties>
</file>