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696f063425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g3696f063425_0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696f063425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g3696f063425_0_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696f063425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g3696f063425_0_1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696f06342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696f06342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696f063425_0_1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696f063425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6260d29ce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6260d29ce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6260d29ce8_1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6260d29ce8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6260d29ce8_1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6260d29ce8_1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1pPr>
            <a:lvl2pPr indent="-317500" lvl="1" marL="9144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indent="-317500" lvl="2" marL="1371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indent="-317500" lvl="3" marL="18288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indent="-317500" lvl="4" marL="22860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indent="-317500" lvl="5" marL="2743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indent="-317500" lvl="6" marL="32004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indent="-317500" lvl="7" marL="3657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indent="-317500" lvl="8" marL="411480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body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1pPr>
            <a:lvl2pPr indent="-317500" lvl="1" marL="9144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indent="-317500" lvl="2" marL="1371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indent="-317500" lvl="3" marL="18288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indent="-317500" lvl="4" marL="22860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indent="-317500" lvl="5" marL="2743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indent="-317500" lvl="6" marL="32004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indent="-317500" lvl="7" marL="3657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indent="-317500" lvl="8" marL="411480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2" type="body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1pPr>
            <a:lvl2pPr indent="-317500" lvl="1" marL="9144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indent="-317500" lvl="2" marL="1371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indent="-317500" lvl="3" marL="18288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indent="-317500" lvl="4" marL="22860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indent="-317500" lvl="5" marL="2743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indent="-317500" lvl="6" marL="32004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indent="-317500" lvl="7" marL="3657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indent="-317500" lvl="8" marL="411480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61" name="Google Shape;61;p14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62" name="Google Shape;62;p14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First workshop on Metascience for Machine Learning </a:t>
            </a:r>
            <a:endParaRPr/>
          </a:p>
        </p:txBody>
      </p:sp>
      <p:sp>
        <p:nvSpPr>
          <p:cNvPr id="68" name="Google Shape;68;p1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Hayley Hung, Marco Loog, Jan van Gemert</a:t>
            </a:r>
            <a:endParaRPr/>
          </a:p>
        </p:txBody>
      </p:sp>
      <p:pic>
        <p:nvPicPr>
          <p:cNvPr id="69" name="Google Shape;6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7200" y="4080875"/>
            <a:ext cx="4289726" cy="893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lay"/>
              <a:buNone/>
            </a:pPr>
            <a:r>
              <a:rPr lang="en-GB"/>
              <a:t>Goals of Metascience for ML and Today’s workshop </a:t>
            </a:r>
            <a:endParaRPr/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b="1" lang="en-GB"/>
              <a:t>1. Scoping: </a:t>
            </a:r>
            <a:endParaRPr b="1"/>
          </a:p>
          <a:p>
            <a:pPr indent="45720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/>
              <a:t>What is metascience for machine learning </a:t>
            </a:r>
            <a:endParaRPr/>
          </a:p>
          <a:p>
            <a:pPr indent="45720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/>
              <a:t>formalised via written (joint) perspectives</a:t>
            </a:r>
            <a:endParaRPr b="0"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b="1" lang="en-GB"/>
              <a:t>2. Strategic Development: </a:t>
            </a:r>
            <a:endParaRPr b="1"/>
          </a:p>
          <a:p>
            <a:pPr indent="4572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/>
              <a:t>What activities could be helpful to address the problem? </a:t>
            </a:r>
            <a:endParaRPr/>
          </a:p>
          <a:p>
            <a:pPr indent="4572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/>
              <a:t>What are the low hanging fruit, </a:t>
            </a:r>
            <a:endParaRPr/>
          </a:p>
          <a:p>
            <a:pPr indent="4572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/>
              <a:t>where are opportunities for additional seed funding/catalysers? </a:t>
            </a:r>
            <a:endParaRPr b="0"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b="1" lang="en-GB"/>
              <a:t>3. Who and What: </a:t>
            </a:r>
            <a:endParaRPr b="1"/>
          </a:p>
          <a:p>
            <a:pPr indent="4572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/>
              <a:t>who is available to contribute what in the developed strategy?</a:t>
            </a:r>
            <a:endParaRPr b="0"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1200"/>
              </a:spcAft>
              <a:buClr>
                <a:schemeClr val="dk1"/>
              </a:buClr>
              <a:buSzPts val="2100"/>
              <a:buNone/>
            </a:pPr>
            <a:br>
              <a:rPr lang="en-GB"/>
            </a:b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lay"/>
              <a:buNone/>
            </a:pPr>
            <a:r>
              <a:rPr lang="en-GB"/>
              <a:t>ELLIS Delft Funded Activities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lay"/>
              <a:buNone/>
            </a:pPr>
            <a:r>
              <a:rPr lang="en-GB"/>
              <a:t>by the end of 2025</a:t>
            </a:r>
            <a:endParaRPr/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628650" y="1369225"/>
            <a:ext cx="74415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22225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-GB"/>
              <a:t> 1 day Workshop: Develop separate subgroups / task forces (potentially new collaborations) that would work on specific assignments. </a:t>
            </a:r>
            <a:endParaRPr/>
          </a:p>
          <a:p>
            <a:pPr indent="-22225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-GB"/>
              <a:t>2-3 followup workshops </a:t>
            </a:r>
            <a:endParaRPr/>
          </a:p>
          <a:p>
            <a:pPr indent="-22225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-GB"/>
              <a:t>Web page and social media to be launched after the workshop.</a:t>
            </a:r>
            <a:endParaRPr/>
          </a:p>
          <a:p>
            <a:pPr indent="-22225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-GB"/>
              <a:t>2 Podcasts: </a:t>
            </a:r>
            <a:endParaRPr/>
          </a:p>
          <a:p>
            <a:pPr indent="-215900" lvl="1" marL="5207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-GB"/>
              <a:t>Is this a comfortable and appropriate medium to reach the masses? </a:t>
            </a:r>
            <a:endParaRPr/>
          </a:p>
          <a:p>
            <a:pPr indent="-215900" lvl="1" marL="5207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-GB"/>
              <a:t>Initial episodes will be within the Delft ELLIS community and then with the idea of potentially sharing further more publicly. </a:t>
            </a:r>
            <a:endParaRPr/>
          </a:p>
          <a:p>
            <a:pPr indent="-88900" lvl="0" marL="177800" rtl="0" algn="l">
              <a:lnSpc>
                <a:spcPct val="90000"/>
              </a:lnSpc>
              <a:spcBef>
                <a:spcPts val="800"/>
              </a:spcBef>
              <a:spcAft>
                <a:spcPts val="120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lay"/>
              <a:buNone/>
            </a:pPr>
            <a:r>
              <a:rPr lang="en-GB"/>
              <a:t>Summary of Activities so far</a:t>
            </a:r>
            <a:endParaRPr/>
          </a:p>
        </p:txBody>
      </p:sp>
      <p:sp>
        <p:nvSpPr>
          <p:cNvPr id="87" name="Google Shape;87;p18"/>
          <p:cNvSpPr txBox="1"/>
          <p:nvPr>
            <p:ph idx="1" type="body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b="1" lang="en-GB"/>
              <a:t>First </a:t>
            </a:r>
            <a:r>
              <a:rPr b="1" lang="en-GB"/>
              <a:t>Workshop Today: </a:t>
            </a:r>
            <a:endParaRPr/>
          </a:p>
          <a:p>
            <a:pPr indent="-184150" lvl="0" marL="177800" rtl="0" algn="l">
              <a:lnSpc>
                <a:spcPct val="90000"/>
              </a:lnSpc>
              <a:spcBef>
                <a:spcPts val="800"/>
              </a:spcBef>
              <a:spcAft>
                <a:spcPts val="1200"/>
              </a:spcAft>
              <a:buClr>
                <a:schemeClr val="dk1"/>
              </a:buClr>
              <a:buSzPts val="2100"/>
              <a:buChar char="●"/>
            </a:pPr>
            <a:r>
              <a:rPr lang="en-GB"/>
              <a:t>~35 signups</a:t>
            </a:r>
            <a:endParaRPr/>
          </a:p>
        </p:txBody>
      </p:sp>
      <p:sp>
        <p:nvSpPr>
          <p:cNvPr id="88" name="Google Shape;88;p18"/>
          <p:cNvSpPr txBox="1"/>
          <p:nvPr>
            <p:ph idx="2" type="body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775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6666"/>
              <a:buNone/>
            </a:pPr>
            <a:r>
              <a:rPr b="1" lang="en-GB"/>
              <a:t>Podcast</a:t>
            </a:r>
            <a:endParaRPr/>
          </a:p>
          <a:p>
            <a:pPr indent="-154146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16666"/>
              <a:buChar char="●"/>
            </a:pPr>
            <a:r>
              <a:rPr lang="en-GB"/>
              <a:t>Safe space to share controversial ideas, ask hard questions with humour and fun. </a:t>
            </a:r>
            <a:endParaRPr/>
          </a:p>
          <a:p>
            <a:pPr indent="-154146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16666"/>
              <a:buChar char="●"/>
            </a:pPr>
            <a:r>
              <a:rPr lang="en-GB"/>
              <a:t>SA hired</a:t>
            </a:r>
            <a:endParaRPr/>
          </a:p>
          <a:p>
            <a:pPr indent="-154146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16666"/>
              <a:buChar char="●"/>
            </a:pPr>
            <a:r>
              <a:rPr b="1" lang="en-GB"/>
              <a:t>First Pilot Recording </a:t>
            </a:r>
            <a:endParaRPr/>
          </a:p>
          <a:p>
            <a:pPr indent="-164782" lvl="1" marL="5207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28571"/>
              <a:buChar char="○"/>
            </a:pPr>
            <a:r>
              <a:rPr b="1" lang="en-GB"/>
              <a:t>June 9</a:t>
            </a:r>
            <a:r>
              <a:rPr b="1" baseline="30000" lang="en-GB"/>
              <a:t>th </a:t>
            </a:r>
            <a:r>
              <a:rPr b="1" lang="en-GB"/>
              <a:t>VMB, floor 6, 12:00-13:00 with live audience.</a:t>
            </a:r>
            <a:endParaRPr/>
          </a:p>
          <a:p>
            <a:pPr indent="-164782" lvl="1" marL="5207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28571"/>
              <a:buChar char="○"/>
            </a:pPr>
            <a:r>
              <a:rPr lang="en-GB"/>
              <a:t>Topic: What is Metascience for Machine Learning?</a:t>
            </a:r>
            <a:endParaRPr/>
          </a:p>
          <a:p>
            <a:pPr indent="-164782" lvl="1" marL="5207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28571"/>
              <a:buChar char="○"/>
            </a:pPr>
            <a:r>
              <a:rPr lang="en-GB"/>
              <a:t>Feel free to drop by, heckle us, fire a devil’s advocate question, put in your own thoughts… ☺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16666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16666"/>
              <a:buNone/>
            </a:pPr>
            <a:r>
              <a:t/>
            </a:r>
            <a:endParaRPr/>
          </a:p>
          <a:p>
            <a:pPr indent="-50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16666"/>
              <a:buNone/>
            </a:pPr>
            <a:r>
              <a:t/>
            </a:r>
            <a:endParaRPr/>
          </a:p>
          <a:p>
            <a:pPr indent="-76200" lvl="1" marL="5207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28571"/>
              <a:buNone/>
            </a:pPr>
            <a:r>
              <a:t/>
            </a:r>
            <a:endParaRPr/>
          </a:p>
          <a:p>
            <a:pPr indent="-50800" lvl="0" marL="177800" rtl="0" algn="l">
              <a:lnSpc>
                <a:spcPct val="90000"/>
              </a:lnSpc>
              <a:spcBef>
                <a:spcPts val="800"/>
              </a:spcBef>
              <a:spcAft>
                <a:spcPts val="1200"/>
              </a:spcAft>
              <a:buClr>
                <a:schemeClr val="dk1"/>
              </a:buClr>
              <a:buSzPct val="116666"/>
              <a:buNone/>
            </a:pPr>
            <a:r>
              <a:t/>
            </a:r>
            <a:endParaRPr/>
          </a:p>
        </p:txBody>
      </p:sp>
      <p:pic>
        <p:nvPicPr>
          <p:cNvPr id="89" name="Google Shape;89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8647" y="2156099"/>
            <a:ext cx="2496075" cy="2706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/>
          <p:nvPr/>
        </p:nvSpPr>
        <p:spPr>
          <a:xfrm>
            <a:off x="232000" y="3485300"/>
            <a:ext cx="8186700" cy="386700"/>
          </a:xfrm>
          <a:prstGeom prst="rect">
            <a:avLst/>
          </a:prstGeom>
          <a:solidFill>
            <a:srgbClr val="A2C4C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9"/>
          <p:cNvSpPr/>
          <p:nvPr/>
        </p:nvSpPr>
        <p:spPr>
          <a:xfrm>
            <a:off x="232000" y="2439325"/>
            <a:ext cx="8186700" cy="893700"/>
          </a:xfrm>
          <a:prstGeom prst="rect">
            <a:avLst/>
          </a:prstGeom>
          <a:solidFill>
            <a:srgbClr val="B6D7A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9"/>
          <p:cNvSpPr/>
          <p:nvPr/>
        </p:nvSpPr>
        <p:spPr>
          <a:xfrm>
            <a:off x="232000" y="1573525"/>
            <a:ext cx="8186700" cy="893700"/>
          </a:xfrm>
          <a:prstGeom prst="rect">
            <a:avLst/>
          </a:prstGeom>
          <a:solidFill>
            <a:srgbClr val="FFD9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Schedule</a:t>
            </a:r>
            <a:endParaRPr/>
          </a:p>
        </p:txBody>
      </p:sp>
      <p:sp>
        <p:nvSpPr>
          <p:cNvPr id="98" name="Google Shape;98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chemeClr val="dk1"/>
                </a:solidFill>
              </a:rPr>
              <a:t>10:30 		Opening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chemeClr val="dk1"/>
                </a:solidFill>
              </a:rPr>
              <a:t>10:35 		Pitches: </a:t>
            </a:r>
            <a:r>
              <a:rPr lang="en-GB" sz="1100">
                <a:solidFill>
                  <a:schemeClr val="dk1"/>
                </a:solidFill>
              </a:rPr>
              <a:t>8 minutes + 2 min changeover.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chemeClr val="dk1"/>
                </a:solidFill>
              </a:rPr>
              <a:t>11:30		Breakout 1 (groups of 5): </a:t>
            </a:r>
            <a:endParaRPr b="1" sz="1100">
              <a:solidFill>
                <a:schemeClr val="dk1"/>
              </a:solidFill>
            </a:endParaRPr>
          </a:p>
          <a:p>
            <a:pPr indent="45720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chemeClr val="dk1"/>
                </a:solidFill>
              </a:rPr>
              <a:t>What is Metascience for ML: </a:t>
            </a:r>
            <a:r>
              <a:rPr lang="en-GB" sz="1100">
                <a:solidFill>
                  <a:schemeClr val="dk1"/>
                </a:solidFill>
              </a:rPr>
              <a:t>What is this ? What shouldn’t it be? What are key themes/topics to address?</a:t>
            </a:r>
            <a:endParaRPr sz="1100">
              <a:solidFill>
                <a:schemeClr val="dk1"/>
              </a:solidFill>
            </a:endParaRPr>
          </a:p>
          <a:p>
            <a:pPr indent="45720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</a:rPr>
              <a:t>Write down key themes/topics on post-its for clustering,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chemeClr val="dk1"/>
                </a:solidFill>
              </a:rPr>
              <a:t>12:00		Lunch (continue discussion, think of key topics)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chemeClr val="dk1"/>
                </a:solidFill>
              </a:rPr>
              <a:t>13:00 		Plenary: </a:t>
            </a:r>
            <a:r>
              <a:rPr lang="en-GB" sz="1100">
                <a:solidFill>
                  <a:schemeClr val="dk1"/>
                </a:solidFill>
              </a:rPr>
              <a:t>Clustering of options (initial starting point by Marco, Jan, and Hayley)</a:t>
            </a:r>
            <a:br>
              <a:rPr b="1" lang="en-GB" sz="1100">
                <a:solidFill>
                  <a:schemeClr val="dk1"/>
                </a:solidFill>
              </a:rPr>
            </a:br>
            <a:r>
              <a:rPr b="1" lang="en-GB" sz="1100">
                <a:solidFill>
                  <a:schemeClr val="dk1"/>
                </a:solidFill>
              </a:rPr>
              <a:t> 			</a:t>
            </a:r>
            <a:r>
              <a:rPr lang="en-GB" sz="1100">
                <a:solidFill>
                  <a:schemeClr val="dk1"/>
                </a:solidFill>
              </a:rPr>
              <a:t>Write down key themes/topics on post-its for clustering, prioritise </a:t>
            </a:r>
            <a:r>
              <a:rPr lang="en-GB" sz="1100">
                <a:solidFill>
                  <a:schemeClr val="dk1"/>
                </a:solidFill>
              </a:rPr>
              <a:t>themes for Breakout 2 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chemeClr val="dk1"/>
                </a:solidFill>
              </a:rPr>
              <a:t>13:15 		Breakout 2 (Groups of 4-7), max 5 topics: 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chemeClr val="dk1"/>
                </a:solidFill>
              </a:rPr>
              <a:t>			What is the problem; and “so what?”</a:t>
            </a:r>
            <a:endParaRPr b="1" sz="1100">
              <a:solidFill>
                <a:schemeClr val="dk1"/>
              </a:solidFill>
            </a:endParaRPr>
          </a:p>
          <a:p>
            <a:pPr indent="45720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</a:rPr>
              <a:t>Based on collectively identified themes, What: define the problem, name the problem, How: Concrete implementation (short and long term possibilities).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chemeClr val="dk1"/>
                </a:solidFill>
              </a:rPr>
              <a:t>14:00 		Plenary: </a:t>
            </a:r>
            <a:r>
              <a:rPr lang="en-GB" sz="1100">
                <a:solidFill>
                  <a:schemeClr val="dk1"/>
                </a:solidFill>
              </a:rPr>
              <a:t>break out report back, Collective Reflection 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</a:rPr>
              <a:t>			Record key tasks, reflect on findings, </a:t>
            </a:r>
            <a:r>
              <a:rPr lang="en-GB" sz="1100">
                <a:solidFill>
                  <a:schemeClr val="dk1"/>
                </a:solidFill>
              </a:rPr>
              <a:t>determine</a:t>
            </a:r>
            <a:r>
              <a:rPr lang="en-GB" sz="1100">
                <a:solidFill>
                  <a:schemeClr val="dk1"/>
                </a:solidFill>
              </a:rPr>
              <a:t> themes for next breakout.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chemeClr val="dk1"/>
                </a:solidFill>
              </a:rPr>
              <a:t>14.30 		Coffee break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chemeClr val="dk1"/>
                </a:solidFill>
              </a:rPr>
              <a:t>14:45 		Breakout 3:</a:t>
            </a:r>
            <a:r>
              <a:rPr lang="en-GB" sz="1100">
                <a:solidFill>
                  <a:schemeClr val="dk1"/>
                </a:solidFill>
              </a:rPr>
              <a:t> </a:t>
            </a:r>
            <a:endParaRPr sz="1100">
              <a:solidFill>
                <a:schemeClr val="dk1"/>
              </a:solidFill>
            </a:endParaRPr>
          </a:p>
          <a:p>
            <a:pPr indent="45720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chemeClr val="dk1"/>
                </a:solidFill>
              </a:rPr>
              <a:t>Concrete actions to take. </a:t>
            </a:r>
            <a:br>
              <a:rPr lang="en-GB" sz="1100">
                <a:solidFill>
                  <a:schemeClr val="dk1"/>
                </a:solidFill>
              </a:rPr>
            </a:br>
            <a:r>
              <a:rPr lang="en-GB" sz="1100">
                <a:solidFill>
                  <a:schemeClr val="dk1"/>
                </a:solidFill>
              </a:rPr>
              <a:t>	on collectively identified themes and concrete actions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chemeClr val="dk1"/>
                </a:solidFill>
              </a:rPr>
              <a:t>15:30 		Plenary: </a:t>
            </a:r>
            <a:r>
              <a:rPr lang="en-GB" sz="1100">
                <a:solidFill>
                  <a:schemeClr val="dk1"/>
                </a:solidFill>
              </a:rPr>
              <a:t>identified concrete actions (what and when) 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chemeClr val="dk1"/>
                </a:solidFill>
              </a:rPr>
              <a:t>16:00 		Next steps:</a:t>
            </a:r>
            <a:r>
              <a:rPr lang="en-GB" sz="1100">
                <a:solidFill>
                  <a:schemeClr val="dk1"/>
                </a:solidFill>
              </a:rPr>
              <a:t> how to organise follow up workshops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chemeClr val="dk1"/>
                </a:solidFill>
              </a:rPr>
              <a:t>16:30 		Closing 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House Rules</a:t>
            </a:r>
            <a:endParaRPr/>
          </a:p>
        </p:txBody>
      </p:sp>
      <p:sp>
        <p:nvSpPr>
          <p:cNvPr id="104" name="Google Shape;104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-GB"/>
              <a:t>Be </a:t>
            </a:r>
            <a:r>
              <a:rPr b="1" lang="en-GB"/>
              <a:t>mindful of sub-disciplinary culture:</a:t>
            </a:r>
            <a:r>
              <a:rPr lang="en-GB"/>
              <a:t>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w</a:t>
            </a:r>
            <a:r>
              <a:rPr lang="en-GB"/>
              <a:t>hat you consider basic knowledge may be entirely unknown to your conversation partner.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-GB"/>
              <a:t>Be prepared to play devil’s advocate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-GB"/>
              <a:t>Avoid drowning in details:</a:t>
            </a:r>
            <a:r>
              <a:rPr lang="en-GB"/>
              <a:t>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Identify key problems at the abstract level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-GB"/>
              <a:t>Be aware of our stakeholders: </a:t>
            </a:r>
            <a:endParaRPr b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ELLIS, ML community, ….?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-GB"/>
              <a:t>Be mindful that strategy is implemented by concrete action:</a:t>
            </a:r>
            <a:r>
              <a:rPr lang="en-GB"/>
              <a:t>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For </a:t>
            </a:r>
            <a:r>
              <a:rPr lang="en-GB"/>
              <a:t>each</a:t>
            </a:r>
            <a:r>
              <a:rPr lang="en-GB"/>
              <a:t> abstracted problem, have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-GB"/>
              <a:t>short term easy goals (2025) 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-GB"/>
              <a:t>longer term more ambitious goals 2026-...?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Breakout 1 (groups of 5) till noon </a:t>
            </a:r>
            <a:endParaRPr/>
          </a:p>
        </p:txBody>
      </p:sp>
      <p:sp>
        <p:nvSpPr>
          <p:cNvPr id="110" name="Google Shape;110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000">
                <a:solidFill>
                  <a:schemeClr val="dk1"/>
                </a:solidFill>
              </a:rPr>
              <a:t>What is Metascience for ML: </a:t>
            </a:r>
            <a:endParaRPr b="1" sz="2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000">
                <a:solidFill>
                  <a:schemeClr val="dk1"/>
                </a:solidFill>
              </a:rPr>
              <a:t>Assign a chair, assign a minute taker</a:t>
            </a:r>
            <a:endParaRPr b="1" sz="2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solidFill>
                  <a:schemeClr val="dk1"/>
                </a:solidFill>
              </a:rPr>
              <a:t>What is this ? </a:t>
            </a:r>
            <a:endParaRPr sz="2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solidFill>
                  <a:schemeClr val="dk1"/>
                </a:solidFill>
              </a:rPr>
              <a:t>What shouldn’t it be? </a:t>
            </a:r>
            <a:endParaRPr sz="2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solidFill>
                  <a:schemeClr val="dk1"/>
                </a:solidFill>
              </a:rPr>
              <a:t>What are key themes/topics to address?</a:t>
            </a:r>
            <a:endParaRPr sz="2000">
              <a:solidFill>
                <a:schemeClr val="dk1"/>
              </a:solidFill>
            </a:endParaRPr>
          </a:p>
          <a:p>
            <a:pPr indent="45720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000">
                <a:solidFill>
                  <a:schemeClr val="dk1"/>
                </a:solidFill>
              </a:rPr>
              <a:t>At the end: Write down key themes/topics on post-its for clustering,</a:t>
            </a:r>
            <a:endParaRPr sz="27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Breakout 2 (groups of 5) </a:t>
            </a:r>
            <a:endParaRPr/>
          </a:p>
        </p:txBody>
      </p:sp>
      <p:sp>
        <p:nvSpPr>
          <p:cNvPr id="116" name="Google Shape;116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000">
                <a:solidFill>
                  <a:schemeClr val="dk1"/>
                </a:solidFill>
              </a:rPr>
              <a:t>What is Metascience for ML: </a:t>
            </a:r>
            <a:endParaRPr b="1" sz="2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000">
                <a:solidFill>
                  <a:schemeClr val="dk1"/>
                </a:solidFill>
              </a:rPr>
              <a:t>Assign a chair, assign a minute taker</a:t>
            </a:r>
            <a:endParaRPr b="1" sz="2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>
                <a:solidFill>
                  <a:schemeClr val="dk1"/>
                </a:solidFill>
              </a:rPr>
              <a:t>What is the problem; and “so what?”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1"/>
                </a:solidFill>
              </a:rPr>
              <a:t>Based on collectively identified themes, What: define the problem, name the problem, How: Concrete implementation (short and long term possibilities).</a:t>
            </a:r>
            <a:endParaRPr sz="2700">
              <a:solidFill>
                <a:schemeClr val="dk1"/>
              </a:solidFill>
            </a:endParaRPr>
          </a:p>
          <a:p>
            <a:pPr indent="45720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solidFill>
                  <a:schemeClr val="dk1"/>
                </a:solidFill>
              </a:rPr>
              <a:t>At the end: Write down key themes/topics on post-its for clustering,</a:t>
            </a:r>
            <a:endParaRPr sz="27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Breakout 3 (groups of 5) </a:t>
            </a:r>
            <a:endParaRPr/>
          </a:p>
        </p:txBody>
      </p:sp>
      <p:sp>
        <p:nvSpPr>
          <p:cNvPr id="122" name="Google Shape;122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000">
                <a:solidFill>
                  <a:schemeClr val="dk1"/>
                </a:solidFill>
              </a:rPr>
              <a:t>What is Metascience for ML: </a:t>
            </a:r>
            <a:endParaRPr b="1" sz="2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000">
                <a:solidFill>
                  <a:schemeClr val="dk1"/>
                </a:solidFill>
              </a:rPr>
              <a:t>Assign a chair, assign a minute taker</a:t>
            </a:r>
            <a:endParaRPr b="1" sz="2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1"/>
                </a:solidFill>
              </a:rPr>
              <a:t>What is the problem; and “so what?”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</a:rPr>
              <a:t>Based on collectively identified themes, What: define the problem, name the problem, How: Concrete implementation (short and long term possibilities).</a:t>
            </a:r>
            <a:endParaRPr sz="2700">
              <a:solidFill>
                <a:schemeClr val="dk1"/>
              </a:solidFill>
            </a:endParaRPr>
          </a:p>
          <a:p>
            <a:pPr indent="45720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solidFill>
                  <a:schemeClr val="dk1"/>
                </a:solidFill>
              </a:rPr>
              <a:t>At the end: Write down key themes/topics on post-its for clustering,</a:t>
            </a:r>
            <a:endParaRPr sz="27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